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69" r:id="rId7"/>
    <p:sldId id="270" r:id="rId8"/>
    <p:sldId id="271" r:id="rId9"/>
    <p:sldId id="264" r:id="rId10"/>
    <p:sldId id="259" r:id="rId11"/>
    <p:sldId id="258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25"/>
    <a:srgbClr val="23B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0"/>
    <p:restoredTop sz="94680"/>
  </p:normalViewPr>
  <p:slideViewPr>
    <p:cSldViewPr snapToGrid="0">
      <p:cViewPr varScale="1">
        <p:scale>
          <a:sx n="200" d="100"/>
          <a:sy n="200" d="100"/>
        </p:scale>
        <p:origin x="16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E1BD-1E99-2AD4-3CAB-3C5A89806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E44AE-0179-397F-7E16-7F0FD9FE4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70CE0-5454-1F2D-22DC-4D146767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0F494-0818-E019-78C3-10BA616B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F46A5-AEEC-6405-2557-6F5E1FE4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1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C7B0-932A-A051-EA09-29AFC337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6BDEF-30E1-0DF5-5E85-B8D9DEDCF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321E7-C63A-CC6B-D8B3-A1F78578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4928A-446D-982C-F82A-9DE20566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F478-1010-BEA7-A0A1-6B964215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BC837-B1D8-74AC-3329-96132C2EE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8B844-4CBA-A33D-DB45-C0B32D444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A879C-9F8B-73C4-B843-169C9AB31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ADAFA-8911-672C-BC58-F59A9EFB5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AEAC8-55D3-67B5-0E85-C830E763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2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16E2-D867-2E3E-1123-484FB7D0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F08BD-895E-1A24-94DA-81E93122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2F91-DEE0-BA53-EC3E-4A23DEF8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F2D78-05E4-16E5-5043-009A495AD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6201C-9554-65BE-41FB-EE387AB1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DB59-1112-3157-7591-1A2641C8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E9E27-9DC4-DAB0-EE43-B11114973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00C71-E198-FDF2-3C60-3D8983F2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8FE54-AB63-B9C8-5CD3-56C967EE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EF7D-62A1-8BB9-1369-C1ED50B8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0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4668-0232-4B83-F9DF-758008E6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C48C-33A8-7DE5-1A6D-FD0B7CDC5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7EBC4-7AC3-9C0C-2C89-1FBA61BBE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9D911-D726-79E7-EE84-243E59BD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93E51-0CE3-7339-4F23-827661CC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74F55-A814-7E16-B7F2-3C6C2DA0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4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A307-2DD1-AB78-AAAF-BA2FBD0E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B82B8-BBAB-951B-B05A-CE7DCF7DA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F9C69-FD83-7472-5A1B-7D14BF527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DFE7A-A760-9E6F-E106-CB52B3DD4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ECA00-462B-1B20-5D76-080529C1C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711D6-3347-8690-E3AE-17538B15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8A084-CA39-9DF9-67AD-1D3452694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1795C6-FC53-6926-CB15-F5DA5EAD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7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7010-1334-580B-EB73-A37401EB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4FDDB-66BE-F8B3-0B0A-12DB0433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F9C9B-AAA4-12BF-A791-B8893BDF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54C3B-38F9-37D8-4355-152EEBAB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6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7292F-BAE8-DB70-7B80-4BE92A12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7E413-DB01-DE4B-076B-A903A7E1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1F99C-E403-AAD4-FB86-9693A136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34732-64E0-DCBE-8DA4-30A90C0D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B838-8D3A-2BE0-02AD-36496B1F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D6F8C-506F-0383-0432-6C000BF87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91302-88A2-C639-FE6F-19C7816A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368F2-E0A6-ED76-7042-E5EED9B2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F7D80-8D97-004B-BACB-50CC26F2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2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4B09-7F7A-D08D-DD51-85F832F2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451F0-AC9F-7FFA-B957-EA71CEEAF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36A8C-7D47-4C27-CED7-B7157AEEA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09C44-699A-2B78-3ADE-FE0805FD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659E-FBD1-37F1-F64C-F86F8C81E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E1069-185C-2D17-7989-8D7E7682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9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A6E1B-33DD-22AA-74EA-F2D735C64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CC378-5178-65D0-09D8-29DE90CB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0B6B9-63AA-FA16-0656-35A32B466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74ADE-E18E-BF40-A702-81D23A3FF12A}" type="datetimeFigureOut">
              <a:rPr lang="en-US" smtClean="0"/>
              <a:t>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B53FD-3981-9820-E975-90FC6DF21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8ABC9-F5AD-B03B-151F-F84A306A0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A8627-C6EB-1049-A784-88F8D831C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ris3d.de/products/ldo-42sth48-2004mah-nema-17-stepper-motor" TargetMode="External"/><Relationship Id="rId2" Type="http://schemas.openxmlformats.org/officeDocument/2006/relationships/hyperlink" Target="https://biqu.equipment/products/ldo-36sth20-1004ahgxh-motor-driv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inamic.com/products/integrated-circuits/details/tmc2226-sa/" TargetMode="External"/><Relationship Id="rId4" Type="http://schemas.openxmlformats.org/officeDocument/2006/relationships/hyperlink" Target="https://www.kris3d.de/products/ldo-42sth48-2004ac-nema-17-stepper-moto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orondesign.com/build/software/configuration.html" TargetMode="External"/><Relationship Id="rId7" Type="http://schemas.openxmlformats.org/officeDocument/2006/relationships/slide" Target="slide7.xml"/><Relationship Id="rId2" Type="http://schemas.openxmlformats.org/officeDocument/2006/relationships/hyperlink" Target="https://docs.vorondesign.com/build/electrical/mini12864_klipper_guid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bico.io/blog/klipper-camera/" TargetMode="External"/><Relationship Id="rId5" Type="http://schemas.openxmlformats.org/officeDocument/2006/relationships/hyperlink" Target="https://github.com/digitalninja-ro/klipper-neopixel" TargetMode="External"/><Relationship Id="rId4" Type="http://schemas.openxmlformats.org/officeDocument/2006/relationships/hyperlink" Target="https://github.com/VoronDesign/Voron-Tap/blob/main/config/tap_klipper_instructions.m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oronDesign/Voron-Tap/blob/main/config/tap_klipper_instructions.m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VORONDesign/comments/tc3139/how_are_you_determining_heatsoak_duration_and_fo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VoronDesign/Voron-Tap/blob/main/config/tap_klipper_instructions.md" TargetMode="External"/><Relationship Id="rId3" Type="http://schemas.openxmlformats.org/officeDocument/2006/relationships/hyperlink" Target="https://c-3d.niceshops.com/upload/file/TMC2226_V1.0_Instruction_Manual.pdf" TargetMode="External"/><Relationship Id="rId7" Type="http://schemas.openxmlformats.org/officeDocument/2006/relationships/hyperlink" Target="https://www.keenovo.com/NTC-Thermistor-R-T-Table.pdf" TargetMode="External"/><Relationship Id="rId2" Type="http://schemas.openxmlformats.org/officeDocument/2006/relationships/hyperlink" Target="https://github.com/bigtreetech/Manta-M8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enovo.store/products/keenovo-silicone-heater-for-voron-3d-printer-with-fermio-style-build-plate-heatbed-heating-mat?variant=39595964465338" TargetMode="External"/><Relationship Id="rId5" Type="http://schemas.openxmlformats.org/officeDocument/2006/relationships/hyperlink" Target="https://www.trinamic.com/fileadmin/assets/Products/ICs_Documents/TMC2226_Datasheet_V106.pdf" TargetMode="External"/><Relationship Id="rId4" Type="http://schemas.openxmlformats.org/officeDocument/2006/relationships/hyperlink" Target="https://raw.githubusercontent.com/FYSETC/FYSETC-S6/main/images/TMC2209.JPG" TargetMode="External"/><Relationship Id="rId9" Type="http://schemas.openxmlformats.org/officeDocument/2006/relationships/hyperlink" Target="https://all3dp.com/2/klipper-rotation-distance-calculato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9364-E094-39F4-1DF8-EE9FD0E29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Voronica</a:t>
            </a:r>
            <a:r>
              <a:rPr lang="en-US" dirty="0"/>
              <a:t> MCU Configuration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5D06A-720F-19E1-4A17-9D64D3D03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Manta M8P V1.0</a:t>
            </a:r>
          </a:p>
        </p:txBody>
      </p:sp>
    </p:spTree>
    <p:extLst>
      <p:ext uri="{BB962C8B-B14F-4D97-AF65-F5344CB8AC3E}">
        <p14:creationId xmlns:p14="http://schemas.microsoft.com/office/powerpoint/2010/main" val="100220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70053-669F-FDB0-D0F4-B36037C32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Backup / Scratch starts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DC09EC-EF2B-2F36-DAE5-309E6FCA7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fld id="{3D79E9A4-D4B1-2A40-82DC-2A9D6ED313DD}" type="datetime1">
              <a: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2/19/23</a:t>
            </a:fld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0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22E680-C499-93D2-FBBD-C81C2CA4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393" y="531340"/>
            <a:ext cx="8667176" cy="547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26298-4ECF-EF86-29D0-C7C9FF6E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forum.vorondesign.com</a:t>
            </a:r>
            <a:r>
              <a:rPr lang="en-US" sz="1400" dirty="0"/>
              <a:t>/threads/manta-m8p-diagrams-for-trident-and-v2-4.48/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10ADCBC-2D2C-4D0F-F08E-9520C6CDF9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81D2D9-CEC9-B1C5-17A1-09BC6DD33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76450"/>
            <a:ext cx="6251448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5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26298-4ECF-EF86-29D0-C7C9FF6E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forum.vorondesign.com</a:t>
            </a:r>
            <a:r>
              <a:rPr lang="en-US" sz="1400" dirty="0"/>
              <a:t>/threads/manta-m8p-diagrams-for-trident-and-v2-4.48/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B10ADCBC-2D2C-4D0F-F08E-9520C6CDF9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943F-5EB3-C21F-C562-84BBCE53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8" y="1282701"/>
            <a:ext cx="5525066" cy="320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0BF7E-6F17-6711-A092-911BDBEB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66" y="1282701"/>
            <a:ext cx="5046133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7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2F93A33-C8DD-5801-BA17-9961940D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4" y="78426"/>
            <a:ext cx="10612822" cy="6701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D2C-D6F7-A8E5-57B7-4C85B5B6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4" y="82055"/>
            <a:ext cx="10612822" cy="670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40C7C-73DF-87CA-8E5D-013176B08BC9}"/>
              </a:ext>
            </a:extLst>
          </p:cNvPr>
          <p:cNvSpPr txBox="1"/>
          <p:nvPr/>
        </p:nvSpPr>
        <p:spPr>
          <a:xfrm>
            <a:off x="11519339" y="956441"/>
            <a:ext cx="24173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7D2F9-D52C-4F1E-EA93-2F7E0529BA39}"/>
              </a:ext>
            </a:extLst>
          </p:cNvPr>
          <p:cNvSpPr txBox="1"/>
          <p:nvPr/>
        </p:nvSpPr>
        <p:spPr>
          <a:xfrm>
            <a:off x="8687457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highlight>
                  <a:srgbClr val="FFFF00"/>
                </a:highlight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9E43-AEB4-6568-2791-52C0D27AB847}"/>
              </a:ext>
            </a:extLst>
          </p:cNvPr>
          <p:cNvSpPr txBox="1"/>
          <p:nvPr/>
        </p:nvSpPr>
        <p:spPr>
          <a:xfrm>
            <a:off x="8967294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9F3C4-A938-2605-ACE0-4B20829EFF1A}"/>
              </a:ext>
            </a:extLst>
          </p:cNvPr>
          <p:cNvSpPr txBox="1"/>
          <p:nvPr/>
        </p:nvSpPr>
        <p:spPr>
          <a:xfrm flipH="1">
            <a:off x="9278226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D420A3-8065-5D4C-D591-590BB69A09CF}"/>
              </a:ext>
            </a:extLst>
          </p:cNvPr>
          <p:cNvSpPr/>
          <p:nvPr/>
        </p:nvSpPr>
        <p:spPr>
          <a:xfrm>
            <a:off x="2257278" y="2470108"/>
            <a:ext cx="358922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X-Stop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93AF2-4363-D7A1-6A07-533E72104B7F}"/>
              </a:ext>
            </a:extLst>
          </p:cNvPr>
          <p:cNvSpPr txBox="1"/>
          <p:nvPr/>
        </p:nvSpPr>
        <p:spPr>
          <a:xfrm>
            <a:off x="4763595" y="372984"/>
            <a:ext cx="241737" cy="123111"/>
          </a:xfrm>
          <a:prstGeom prst="rect">
            <a:avLst/>
          </a:prstGeom>
          <a:solidFill>
            <a:srgbClr val="FF7E25"/>
          </a:solidFill>
          <a:ln>
            <a:solidFill>
              <a:srgbClr val="FF7E25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0E650-1553-793E-28AB-42235CD8199B}"/>
              </a:ext>
            </a:extLst>
          </p:cNvPr>
          <p:cNvSpPr txBox="1"/>
          <p:nvPr/>
        </p:nvSpPr>
        <p:spPr>
          <a:xfrm>
            <a:off x="5189263" y="372984"/>
            <a:ext cx="241737" cy="123111"/>
          </a:xfrm>
          <a:prstGeom prst="rect">
            <a:avLst/>
          </a:prstGeom>
          <a:solidFill>
            <a:srgbClr val="FF7E25"/>
          </a:solidFill>
          <a:ln>
            <a:solidFill>
              <a:srgbClr val="FF7E25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78478-F504-94F0-20C7-F7117842254B}"/>
              </a:ext>
            </a:extLst>
          </p:cNvPr>
          <p:cNvSpPr txBox="1"/>
          <p:nvPr/>
        </p:nvSpPr>
        <p:spPr>
          <a:xfrm>
            <a:off x="5987619" y="372982"/>
            <a:ext cx="241737" cy="123111"/>
          </a:xfrm>
          <a:prstGeom prst="rect">
            <a:avLst/>
          </a:prstGeom>
          <a:solidFill>
            <a:srgbClr val="FF7E25"/>
          </a:solidFill>
          <a:ln>
            <a:solidFill>
              <a:srgbClr val="FF7E25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strike="sngStrike" dirty="0">
                <a:highlight>
                  <a:srgbClr val="FFFF00"/>
                </a:highlight>
              </a:rPr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153FE8-57DF-D2DD-807D-9CF483DF70E5}"/>
              </a:ext>
            </a:extLst>
          </p:cNvPr>
          <p:cNvSpPr txBox="1"/>
          <p:nvPr/>
        </p:nvSpPr>
        <p:spPr>
          <a:xfrm>
            <a:off x="5605520" y="372983"/>
            <a:ext cx="241737" cy="123111"/>
          </a:xfrm>
          <a:prstGeom prst="rect">
            <a:avLst/>
          </a:prstGeom>
          <a:solidFill>
            <a:srgbClr val="FF7E25"/>
          </a:solidFill>
          <a:ln>
            <a:solidFill>
              <a:srgbClr val="FF7E25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highlight>
                  <a:srgbClr val="FFFF00"/>
                </a:highlight>
              </a:rPr>
              <a:t>TAP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ACFC8-620C-A0E8-2A14-A24A8DA16D01}"/>
              </a:ext>
            </a:extLst>
          </p:cNvPr>
          <p:cNvSpPr txBox="1"/>
          <p:nvPr/>
        </p:nvSpPr>
        <p:spPr>
          <a:xfrm flipH="1">
            <a:off x="9583026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Z0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18F83-1455-7EE5-F1D6-916FE7F244F3}"/>
              </a:ext>
            </a:extLst>
          </p:cNvPr>
          <p:cNvSpPr txBox="1"/>
          <p:nvPr/>
        </p:nvSpPr>
        <p:spPr>
          <a:xfrm flipH="1">
            <a:off x="9856294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Z1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91CDEB-932A-5F8A-3899-5879DA4BF3D0}"/>
              </a:ext>
            </a:extLst>
          </p:cNvPr>
          <p:cNvSpPr txBox="1"/>
          <p:nvPr/>
        </p:nvSpPr>
        <p:spPr>
          <a:xfrm flipH="1">
            <a:off x="10138651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Z2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27AC7-14BC-4BAD-0DD5-63119CED2D76}"/>
              </a:ext>
            </a:extLst>
          </p:cNvPr>
          <p:cNvSpPr txBox="1"/>
          <p:nvPr/>
        </p:nvSpPr>
        <p:spPr>
          <a:xfrm flipH="1">
            <a:off x="10443451" y="1737929"/>
            <a:ext cx="241737" cy="161583"/>
          </a:xfrm>
          <a:prstGeom prst="rect">
            <a:avLst/>
          </a:prstGeom>
          <a:solidFill>
            <a:srgbClr val="23B14D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050">
                <a:highlight>
                  <a:srgbClr val="FFFF00"/>
                </a:highlight>
              </a:defRPr>
            </a:lvl1pPr>
          </a:lstStyle>
          <a:p>
            <a:r>
              <a:rPr lang="en-US" dirty="0"/>
              <a:t>Z3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DE71F6-5980-FD30-FB66-91AC45AAFE58}"/>
              </a:ext>
            </a:extLst>
          </p:cNvPr>
          <p:cNvSpPr/>
          <p:nvPr/>
        </p:nvSpPr>
        <p:spPr>
          <a:xfrm>
            <a:off x="2720828" y="2470108"/>
            <a:ext cx="358922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Y-Stop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B1963-63BB-09EA-BD29-DA628F577C9B}"/>
              </a:ext>
            </a:extLst>
          </p:cNvPr>
          <p:cNvSpPr/>
          <p:nvPr/>
        </p:nvSpPr>
        <p:spPr>
          <a:xfrm>
            <a:off x="3594099" y="2470108"/>
            <a:ext cx="358922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  <a:highlight>
                  <a:srgbClr val="FFFF00"/>
                </a:highlight>
              </a:rPr>
              <a:t>Z-Stop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66E70-B7BD-E1CF-4EB6-A989830E3703}"/>
              </a:ext>
            </a:extLst>
          </p:cNvPr>
          <p:cNvSpPr/>
          <p:nvPr/>
        </p:nvSpPr>
        <p:spPr>
          <a:xfrm>
            <a:off x="3141024" y="2470108"/>
            <a:ext cx="358922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Tap (z)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A1EC16-297F-9D7B-2DF3-68BFCF1A4978}"/>
              </a:ext>
            </a:extLst>
          </p:cNvPr>
          <p:cNvSpPr/>
          <p:nvPr/>
        </p:nvSpPr>
        <p:spPr>
          <a:xfrm rot="16200000">
            <a:off x="5531137" y="6126078"/>
            <a:ext cx="273281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TH0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27F836-E805-C011-4032-F668040E7B68}"/>
              </a:ext>
            </a:extLst>
          </p:cNvPr>
          <p:cNvSpPr/>
          <p:nvPr/>
        </p:nvSpPr>
        <p:spPr>
          <a:xfrm rot="16200000">
            <a:off x="5541354" y="6433054"/>
            <a:ext cx="273281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THB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D82CE5-A471-144E-81CA-662F982BE22F}"/>
              </a:ext>
            </a:extLst>
          </p:cNvPr>
          <p:cNvSpPr/>
          <p:nvPr/>
        </p:nvSpPr>
        <p:spPr>
          <a:xfrm rot="16200000">
            <a:off x="8682304" y="5022747"/>
            <a:ext cx="482833" cy="24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NEO Pixels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RGB1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C94258-33F0-BD82-9381-E5F25479E5F9}"/>
              </a:ext>
            </a:extLst>
          </p:cNvPr>
          <p:cNvSpPr/>
          <p:nvPr/>
        </p:nvSpPr>
        <p:spPr>
          <a:xfrm rot="16200000">
            <a:off x="5130252" y="3406556"/>
            <a:ext cx="361950" cy="24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TH-SB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578AD2-C8E8-A624-E9FF-E90CD8A586F5}"/>
              </a:ext>
            </a:extLst>
          </p:cNvPr>
          <p:cNvSpPr/>
          <p:nvPr/>
        </p:nvSpPr>
        <p:spPr>
          <a:xfrm rot="16200000">
            <a:off x="5129157" y="3820595"/>
            <a:ext cx="361950" cy="2417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CASE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262866-A1E1-72DC-5A95-B393A0D91C81}"/>
              </a:ext>
            </a:extLst>
          </p:cNvPr>
          <p:cNvSpPr/>
          <p:nvPr/>
        </p:nvSpPr>
        <p:spPr>
          <a:xfrm>
            <a:off x="2257278" y="4200169"/>
            <a:ext cx="273281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highlight>
                  <a:srgbClr val="FFFF00"/>
                </a:highlight>
              </a:rPr>
              <a:t>TH-HE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496F18-8DE0-4C7A-19BD-20330D3CD883}"/>
              </a:ext>
            </a:extLst>
          </p:cNvPr>
          <p:cNvSpPr/>
          <p:nvPr/>
        </p:nvSpPr>
        <p:spPr>
          <a:xfrm>
            <a:off x="2581128" y="4206519"/>
            <a:ext cx="273281" cy="1877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highlight>
                  <a:srgbClr val="FFFF00"/>
                </a:highlight>
              </a:rPr>
              <a:t>TH-part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09A046-27D5-83AC-A8CF-429A3C556C08}"/>
              </a:ext>
            </a:extLst>
          </p:cNvPr>
          <p:cNvGrpSpPr/>
          <p:nvPr/>
        </p:nvGrpSpPr>
        <p:grpSpPr>
          <a:xfrm>
            <a:off x="107950" y="1476415"/>
            <a:ext cx="1314450" cy="1087555"/>
            <a:chOff x="107950" y="1476415"/>
            <a:chExt cx="1314450" cy="108755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175A140-89FD-F9D1-202F-2422CE752212}"/>
                </a:ext>
              </a:extLst>
            </p:cNvPr>
            <p:cNvCxnSpPr/>
            <p:nvPr/>
          </p:nvCxnSpPr>
          <p:spPr>
            <a:xfrm flipH="1">
              <a:off x="107950" y="2563970"/>
              <a:ext cx="1314450" cy="0"/>
            </a:xfrm>
            <a:prstGeom prst="line">
              <a:avLst/>
            </a:pr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23D105-24DF-9D48-00D7-9940044E2293}"/>
                </a:ext>
              </a:extLst>
            </p:cNvPr>
            <p:cNvCxnSpPr>
              <a:cxnSpLocks/>
            </p:cNvCxnSpPr>
            <p:nvPr/>
          </p:nvCxnSpPr>
          <p:spPr>
            <a:xfrm>
              <a:off x="444500" y="1818720"/>
              <a:ext cx="0" cy="745250"/>
            </a:xfrm>
            <a:prstGeom prst="line">
              <a:avLst/>
            </a:pr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BDFD03-1D26-7798-E06A-70A631647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500" y="1818720"/>
              <a:ext cx="882650" cy="0"/>
            </a:xfrm>
            <a:prstGeom prst="line">
              <a:avLst/>
            </a:prstGeom>
            <a:ln w="412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C426EFA-FEDD-4562-5826-544D5795EE95}"/>
                </a:ext>
              </a:extLst>
            </p:cNvPr>
            <p:cNvCxnSpPr/>
            <p:nvPr/>
          </p:nvCxnSpPr>
          <p:spPr>
            <a:xfrm flipH="1">
              <a:off x="107950" y="2221665"/>
              <a:ext cx="13144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4F29E80-A86F-D63F-69C9-74657778FDFC}"/>
                </a:ext>
              </a:extLst>
            </p:cNvPr>
            <p:cNvCxnSpPr>
              <a:cxnSpLocks/>
            </p:cNvCxnSpPr>
            <p:nvPr/>
          </p:nvCxnSpPr>
          <p:spPr>
            <a:xfrm>
              <a:off x="330200" y="1476415"/>
              <a:ext cx="0" cy="74525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1087CC-8D76-E216-5152-018AF54079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00" y="1476415"/>
              <a:ext cx="996950" cy="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84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302B-1080-5086-3B38-8C08FAD8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Steppers / Drivers General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992E-D7DB-9E91-C22D-011F33079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Parts source: West3D </a:t>
            </a:r>
          </a:p>
          <a:p>
            <a:pPr lvl="1"/>
            <a:r>
              <a:rPr lang="en-US" dirty="0"/>
              <a:t>V2.4 LDO Motor Kit</a:t>
            </a:r>
          </a:p>
          <a:p>
            <a:pPr lvl="1"/>
            <a:r>
              <a:rPr lang="en-US" dirty="0"/>
              <a:t>BTT TMC2226 Driver (x7)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E – Axis (1x) </a:t>
            </a:r>
            <a:r>
              <a:rPr lang="en-US" dirty="0" err="1"/>
              <a:t>StealthBurner</a:t>
            </a:r>
            <a:r>
              <a:rPr lang="en-US" dirty="0"/>
              <a:t> CW2 mod</a:t>
            </a:r>
          </a:p>
          <a:p>
            <a:pPr lvl="2"/>
            <a:r>
              <a:rPr lang="en-US" dirty="0">
                <a:hlinkClick r:id="rId2"/>
              </a:rPr>
              <a:t>LDO-36STH20-1004AHG(XH)</a:t>
            </a:r>
            <a:endParaRPr lang="en-US" dirty="0"/>
          </a:p>
          <a:p>
            <a:pPr lvl="3"/>
            <a:r>
              <a:rPr lang="en-US" dirty="0"/>
              <a:t>NEMA14 36mm pancake motor</a:t>
            </a:r>
          </a:p>
          <a:p>
            <a:pPr lvl="1"/>
            <a:r>
              <a:rPr lang="en-US" dirty="0"/>
              <a:t>X – Y Axis (2x)</a:t>
            </a:r>
          </a:p>
          <a:p>
            <a:pPr lvl="2"/>
            <a:r>
              <a:rPr lang="en-US" dirty="0">
                <a:hlinkClick r:id="rId3"/>
              </a:rPr>
              <a:t>LDO-42STH48-2004MAH(VRN)</a:t>
            </a:r>
            <a:endParaRPr lang="en-US" dirty="0"/>
          </a:p>
          <a:p>
            <a:pPr lvl="1"/>
            <a:r>
              <a:rPr lang="en-US" dirty="0"/>
              <a:t>Z – Axis (4x)</a:t>
            </a:r>
          </a:p>
          <a:p>
            <a:pPr lvl="2"/>
            <a:r>
              <a:rPr lang="en-US" dirty="0">
                <a:hlinkClick r:id="rId4"/>
              </a:rPr>
              <a:t>LDO-42STH48-2004AC(VRN)</a:t>
            </a:r>
            <a:endParaRPr lang="en-US" dirty="0"/>
          </a:p>
          <a:p>
            <a:r>
              <a:rPr lang="en-US" dirty="0"/>
              <a:t>Stepper Drivers</a:t>
            </a:r>
          </a:p>
          <a:p>
            <a:pPr lvl="1"/>
            <a:r>
              <a:rPr lang="en-US" dirty="0"/>
              <a:t>BTT TMC2226 v1.0</a:t>
            </a:r>
          </a:p>
          <a:p>
            <a:pPr lvl="2"/>
            <a:r>
              <a:rPr lang="en-US" dirty="0"/>
              <a:t>interface: UART</a:t>
            </a:r>
          </a:p>
          <a:p>
            <a:pPr lvl="2"/>
            <a:r>
              <a:rPr lang="en-US" dirty="0"/>
              <a:t>equivalent to: TMC2209</a:t>
            </a:r>
          </a:p>
          <a:p>
            <a:pPr lvl="2"/>
            <a:r>
              <a:rPr lang="en-US" dirty="0">
                <a:hlinkClick r:id="rId5"/>
              </a:rPr>
              <a:t>TMC2226 </a:t>
            </a:r>
            <a:r>
              <a:rPr lang="en-US" dirty="0" err="1">
                <a:hlinkClick r:id="rId5"/>
              </a:rPr>
              <a:t>Trinamic</a:t>
            </a:r>
            <a:r>
              <a:rPr lang="en-US" dirty="0">
                <a:hlinkClick r:id="rId5"/>
              </a:rPr>
              <a:t> Datasheet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71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A69F-79F7-9DF7-C84D-302081FA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E-Axis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C8640-8FAD-1B61-313B-D65C590F9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MCU Motor Pin header: 3A (3B not used)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7B66-26B9-03C5-A78D-65CC2068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Stops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112EC-FB79-A6CC-D1A1-78EA61367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 – Axis</a:t>
            </a:r>
          </a:p>
          <a:p>
            <a:pPr lvl="1"/>
            <a:r>
              <a:rPr lang="en-US" dirty="0"/>
              <a:t>pin: PF3</a:t>
            </a:r>
          </a:p>
          <a:p>
            <a:r>
              <a:rPr lang="en-US" dirty="0"/>
              <a:t>Y – Axis</a:t>
            </a:r>
          </a:p>
          <a:p>
            <a:pPr lvl="1"/>
            <a:r>
              <a:rPr lang="en-US" dirty="0"/>
              <a:t>pin: PF4</a:t>
            </a:r>
          </a:p>
          <a:p>
            <a:r>
              <a:rPr lang="en-US" dirty="0"/>
              <a:t>Z – Axis (DO NOT USE)</a:t>
            </a:r>
          </a:p>
          <a:p>
            <a:pPr lvl="1"/>
            <a:r>
              <a:rPr lang="en-US" dirty="0"/>
              <a:t>Added end-stop but don’t need b/c using the ”</a:t>
            </a:r>
            <a:r>
              <a:rPr lang="en-US" dirty="0" err="1"/>
              <a:t>Voron</a:t>
            </a:r>
            <a:r>
              <a:rPr lang="en-US" dirty="0"/>
              <a:t> Tap”</a:t>
            </a:r>
          </a:p>
          <a:p>
            <a:pPr lvl="1"/>
            <a:r>
              <a:rPr lang="en-US" dirty="0"/>
              <a:t>pin: PF5</a:t>
            </a:r>
          </a:p>
          <a:p>
            <a:r>
              <a:rPr lang="en-US" dirty="0" err="1"/>
              <a:t>Voron</a:t>
            </a:r>
            <a:r>
              <a:rPr lang="en-US" dirty="0"/>
              <a:t> Tap (Z-Axis)</a:t>
            </a:r>
          </a:p>
          <a:p>
            <a:pPr lvl="1"/>
            <a:r>
              <a:rPr lang="en-US" dirty="0"/>
              <a:t>pin: PC0</a:t>
            </a:r>
          </a:p>
        </p:txBody>
      </p:sp>
    </p:spTree>
    <p:extLst>
      <p:ext uri="{BB962C8B-B14F-4D97-AF65-F5344CB8AC3E}">
        <p14:creationId xmlns:p14="http://schemas.microsoft.com/office/powerpoint/2010/main" val="39339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A649-960D-5397-F8C8-41700ACF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Klipper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29913-1E54-2216-ECBD-EFB65C019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Follow these guides to get the </a:t>
            </a:r>
            <a:r>
              <a:rPr lang="en-US" i="1" dirty="0" err="1"/>
              <a:t>printer.cfg</a:t>
            </a:r>
            <a:r>
              <a:rPr lang="en-US" dirty="0"/>
              <a:t> setup:</a:t>
            </a:r>
          </a:p>
          <a:p>
            <a:pPr lvl="1"/>
            <a:r>
              <a:rPr lang="en-US" dirty="0" err="1"/>
              <a:t>Voron</a:t>
            </a:r>
            <a:r>
              <a:rPr lang="en-US" dirty="0"/>
              <a:t> 2.4 docs – </a:t>
            </a:r>
            <a:r>
              <a:rPr lang="en-US" dirty="0">
                <a:hlinkClick r:id="rId2"/>
              </a:rPr>
              <a:t>Mini12864 LCD Display </a:t>
            </a:r>
            <a:r>
              <a:rPr lang="en-US" dirty="0" err="1">
                <a:hlinkClick r:id="rId2"/>
              </a:rPr>
              <a:t>Klipper</a:t>
            </a:r>
            <a:r>
              <a:rPr lang="en-US" dirty="0">
                <a:hlinkClick r:id="rId2"/>
              </a:rPr>
              <a:t> wiring and config</a:t>
            </a:r>
            <a:endParaRPr lang="en-US" dirty="0"/>
          </a:p>
          <a:p>
            <a:pPr lvl="1"/>
            <a:r>
              <a:rPr lang="en-US" dirty="0" err="1"/>
              <a:t>Voron</a:t>
            </a:r>
            <a:r>
              <a:rPr lang="en-US" dirty="0"/>
              <a:t> 2.4 docs – </a:t>
            </a:r>
            <a:r>
              <a:rPr lang="en-US" dirty="0">
                <a:hlinkClick r:id="rId3"/>
              </a:rPr>
              <a:t>Software Configuration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Voron-Tap Klipper configuration</a:t>
            </a:r>
            <a:endParaRPr lang="en-US" dirty="0"/>
          </a:p>
          <a:p>
            <a:r>
              <a:rPr lang="en-US" dirty="0"/>
              <a:t>Mods and config </a:t>
            </a:r>
            <a:r>
              <a:rPr lang="en-US" dirty="0" err="1"/>
              <a:t>varients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Klipper NeoPixel Templates</a:t>
            </a:r>
            <a:endParaRPr lang="en-US" dirty="0"/>
          </a:p>
          <a:p>
            <a:pPr lvl="1"/>
            <a:r>
              <a:rPr lang="en-US" dirty="0" err="1">
                <a:hlinkClick r:id="rId6"/>
              </a:rPr>
              <a:t>Obico</a:t>
            </a:r>
            <a:r>
              <a:rPr lang="en-US" dirty="0">
                <a:hlinkClick r:id="rId6"/>
              </a:rPr>
              <a:t> – </a:t>
            </a:r>
            <a:r>
              <a:rPr lang="en-US" dirty="0" err="1">
                <a:hlinkClick r:id="rId6"/>
              </a:rPr>
              <a:t>Klipper</a:t>
            </a:r>
            <a:r>
              <a:rPr lang="en-US" dirty="0">
                <a:hlinkClick r:id="rId6"/>
              </a:rPr>
              <a:t> Camera</a:t>
            </a:r>
            <a:endParaRPr lang="en-US" dirty="0"/>
          </a:p>
          <a:p>
            <a:r>
              <a:rPr lang="en-US" dirty="0"/>
              <a:t>Calibration procedures to run</a:t>
            </a:r>
          </a:p>
          <a:p>
            <a:pPr lvl="1"/>
            <a:r>
              <a:rPr lang="en-US" dirty="0" err="1"/>
              <a:t>HotEnd</a:t>
            </a:r>
            <a:r>
              <a:rPr lang="en-US" dirty="0"/>
              <a:t>/Toolhead: </a:t>
            </a:r>
            <a:r>
              <a:rPr lang="en-US" i="1" dirty="0"/>
              <a:t>PID_CALIBRATE</a:t>
            </a:r>
            <a:endParaRPr lang="en-US" dirty="0"/>
          </a:p>
          <a:p>
            <a:pPr lvl="1"/>
            <a:r>
              <a:rPr lang="en-US" dirty="0" err="1"/>
              <a:t>Voron</a:t>
            </a:r>
            <a:r>
              <a:rPr lang="en-US" dirty="0"/>
              <a:t>-tap:</a:t>
            </a:r>
          </a:p>
          <a:p>
            <a:pPr lvl="2"/>
            <a:r>
              <a:rPr lang="en-US" i="1" dirty="0"/>
              <a:t>PROBE_CALIBRATE</a:t>
            </a:r>
            <a:endParaRPr lang="en-US" dirty="0"/>
          </a:p>
          <a:p>
            <a:pPr lvl="3"/>
            <a:r>
              <a:rPr lang="en-US" dirty="0"/>
              <a:t>TIP: Before calibrating, switch to the spray coated spring steel sheet side</a:t>
            </a:r>
          </a:p>
          <a:p>
            <a:pPr lvl="3"/>
            <a:r>
              <a:rPr lang="en-US" dirty="0"/>
              <a:t>need to manually calibrate the probe’s Z offset</a:t>
            </a:r>
          </a:p>
          <a:p>
            <a:pPr lvl="2"/>
            <a:r>
              <a:rPr lang="en-US" b="0" i="0" dirty="0" err="1">
                <a:effectLst/>
                <a:latin typeface="ui-monospace"/>
              </a:rPr>
              <a:t>p</a:t>
            </a:r>
            <a:r>
              <a:rPr lang="en-US" b="0" i="1" dirty="0" err="1">
                <a:effectLst/>
                <a:latin typeface="ui-monospace"/>
              </a:rPr>
              <a:t>robe_accuracy</a:t>
            </a:r>
            <a:r>
              <a:rPr lang="en-US" b="0" i="1" dirty="0">
                <a:effectLst/>
                <a:latin typeface="ui-monospace"/>
              </a:rPr>
              <a:t> samples=100</a:t>
            </a:r>
          </a:p>
          <a:p>
            <a:pPr lvl="3"/>
            <a:r>
              <a:rPr lang="en-US" dirty="0">
                <a:latin typeface="ui-monospace"/>
              </a:rPr>
              <a:t>Heat soak the machine and then run a bunch of times</a:t>
            </a:r>
          </a:p>
          <a:p>
            <a:pPr lvl="3"/>
            <a:r>
              <a:rPr lang="en-US" dirty="0"/>
              <a:t>See </a:t>
            </a:r>
            <a:r>
              <a:rPr lang="en-US" dirty="0">
                <a:hlinkClick r:id="rId7" action="ppaction://hlinksldjump"/>
              </a:rPr>
              <a:t>7. Voron-Tap Post-Install Setup</a:t>
            </a:r>
            <a:endParaRPr lang="en-US" dirty="0"/>
          </a:p>
          <a:p>
            <a:pPr lvl="1"/>
            <a:r>
              <a:rPr lang="en-US" dirty="0"/>
              <a:t>Quad gantry leveling: </a:t>
            </a:r>
            <a:r>
              <a:rPr lang="en-US" i="1" dirty="0"/>
              <a:t>QUAD_GANTRY_LEVEL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3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58B2-B405-906E-D5C5-3C29565D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</a:t>
            </a:r>
            <a:r>
              <a:rPr lang="en-US" dirty="0"/>
              <a:t>-Tap Post-Install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F2EC4-CD17-3E1C-0642-F4A9D9F5C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Update your </a:t>
            </a:r>
            <a:r>
              <a:rPr lang="en-US" b="0" i="1" dirty="0" err="1">
                <a:effectLst/>
                <a:latin typeface="-apple-system"/>
              </a:rPr>
              <a:t>printer.cfg</a:t>
            </a:r>
            <a:r>
              <a:rPr lang="en-US" b="0" i="0" dirty="0">
                <a:effectLst/>
                <a:latin typeface="-apple-system"/>
              </a:rPr>
              <a:t> as recommended in </a:t>
            </a:r>
            <a:r>
              <a:rPr lang="en-US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Tap Klipper Instructions</a:t>
            </a:r>
            <a:endParaRPr lang="en-US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Home Z and test virtual Z </a:t>
            </a:r>
            <a:r>
              <a:rPr lang="en-US" b="0" i="0" dirty="0" err="1">
                <a:effectLst/>
                <a:latin typeface="-apple-system"/>
              </a:rPr>
              <a:t>endstop</a:t>
            </a:r>
            <a:r>
              <a:rPr lang="en-US" b="0" i="0" dirty="0">
                <a:effectLst/>
                <a:latin typeface="-apple-system"/>
              </a:rPr>
              <a:t> by lifting tool-head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Heat soak your machine and run a couple </a:t>
            </a:r>
            <a:r>
              <a:rPr lang="en-US" b="0" i="0" dirty="0" err="1">
                <a:effectLst/>
                <a:latin typeface="-apple-system"/>
              </a:rPr>
              <a:t>probe_accuracy</a:t>
            </a:r>
            <a:r>
              <a:rPr lang="en-US" b="0" i="0" dirty="0">
                <a:effectLst/>
                <a:latin typeface="-apple-system"/>
              </a:rPr>
              <a:t> samples=100 to "break-in" your probe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Run a few more </a:t>
            </a:r>
            <a:r>
              <a:rPr lang="en-US" b="0" i="1" dirty="0" err="1">
                <a:effectLst/>
                <a:latin typeface="-apple-system"/>
              </a:rPr>
              <a:t>probe_accuracy</a:t>
            </a:r>
            <a:r>
              <a:rPr lang="en-US" b="0" i="0" dirty="0">
                <a:effectLst/>
                <a:latin typeface="-apple-system"/>
              </a:rPr>
              <a:t> checks (default of 10 probes)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For well-built machines you can expect to see between 0.0000 and 0.0008 standard deviation.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1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4224-458A-E559-35CE-DB9D6CF2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Soaking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15831-7E54-FF46-161E-E43729532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Forum posts</a:t>
            </a:r>
          </a:p>
          <a:p>
            <a:pPr lvl="1"/>
            <a:r>
              <a:rPr lang="en-US" dirty="0">
                <a:hlinkClick r:id="rId2"/>
              </a:rPr>
              <a:t>How are you determining heat-soak duration, and for how long?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0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183-5918-5B90-D66E-D36AEF7E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DCC72-727A-0A36-5D15-922B4452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BTT Manta M8P Resources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BTT TMC 2226 Stepper drive datasheet</a:t>
            </a:r>
            <a:endParaRPr lang="en-US" dirty="0"/>
          </a:p>
          <a:p>
            <a:pPr lvl="1"/>
            <a:r>
              <a:rPr lang="en-US" dirty="0"/>
              <a:t>Other:</a:t>
            </a:r>
          </a:p>
          <a:p>
            <a:pPr lvl="2"/>
            <a:r>
              <a:rPr lang="en-US" dirty="0">
                <a:hlinkClick r:id="rId4"/>
              </a:rPr>
              <a:t>TMC2209 Pin Out (FYSETC)</a:t>
            </a:r>
            <a:endParaRPr lang="en-US" dirty="0"/>
          </a:p>
          <a:p>
            <a:r>
              <a:rPr lang="en-US" dirty="0">
                <a:hlinkClick r:id="rId5"/>
              </a:rPr>
              <a:t>BTT TMC 2209 Datasheet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TMC2226 Datasheet</a:t>
            </a:r>
            <a:endParaRPr lang="en-US" dirty="0"/>
          </a:p>
          <a:p>
            <a:r>
              <a:rPr lang="en-US" dirty="0" err="1">
                <a:hlinkClick r:id="rId6"/>
              </a:rPr>
              <a:t>Keenovo</a:t>
            </a:r>
            <a:r>
              <a:rPr lang="en-US" dirty="0">
                <a:hlinkClick r:id="rId6"/>
              </a:rPr>
              <a:t> build plate heating mat</a:t>
            </a:r>
            <a:endParaRPr lang="en-US" dirty="0"/>
          </a:p>
          <a:p>
            <a:pPr lvl="1"/>
            <a:r>
              <a:rPr lang="en-US" dirty="0"/>
              <a:t>Hotbed thermistor NTC 100k datasheet</a:t>
            </a:r>
          </a:p>
          <a:p>
            <a:pPr lvl="1"/>
            <a:r>
              <a:rPr lang="en-US" dirty="0">
                <a:hlinkClick r:id="rId7"/>
              </a:rPr>
              <a:t>R-T Table Sheet</a:t>
            </a:r>
            <a:endParaRPr lang="en-US" dirty="0"/>
          </a:p>
          <a:p>
            <a:r>
              <a:rPr lang="en-US" dirty="0">
                <a:hlinkClick r:id="rId8"/>
              </a:rPr>
              <a:t>VoronTap Klipper configuration guide</a:t>
            </a:r>
            <a:endParaRPr lang="en-US" dirty="0"/>
          </a:p>
          <a:p>
            <a:r>
              <a:rPr lang="en-US" dirty="0" err="1">
                <a:hlinkClick r:id="rId9"/>
              </a:rPr>
              <a:t>Klipper</a:t>
            </a:r>
            <a:r>
              <a:rPr lang="en-US" dirty="0">
                <a:hlinkClick r:id="rId9"/>
              </a:rPr>
              <a:t> Rotation Distance Calculator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8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3664</TotalTime>
  <Words>446</Words>
  <Application>Microsoft Macintosh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ui-monospace</vt:lpstr>
      <vt:lpstr>Office Theme</vt:lpstr>
      <vt:lpstr>Voronica MCU Configuration</vt:lpstr>
      <vt:lpstr>PowerPoint Presentation</vt:lpstr>
      <vt:lpstr>Steppers / Drivers General Info</vt:lpstr>
      <vt:lpstr>E-Axis Config</vt:lpstr>
      <vt:lpstr>End Stops</vt:lpstr>
      <vt:lpstr>Klipper Configuration</vt:lpstr>
      <vt:lpstr>Voron-Tap Post-Install Setup</vt:lpstr>
      <vt:lpstr>Heat Soaking</vt:lpstr>
      <vt:lpstr>Links</vt:lpstr>
      <vt:lpstr>Backup / Scratch starts here</vt:lpstr>
      <vt:lpstr>PowerPoint Presentation</vt:lpstr>
      <vt:lpstr>https://forum.vorondesign.com/threads/manta-m8p-diagrams-for-trident-and-v2-4.48/</vt:lpstr>
      <vt:lpstr>https://forum.vorondesign.com/threads/manta-m8p-diagrams-for-trident-and-v2-4.48/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Wilder, Christopher M (PERATON LABS)</dc:creator>
  <cp:lastModifiedBy>Wilder, Christopher M (PERATON LABS)</cp:lastModifiedBy>
  <cp:revision>17</cp:revision>
  <dcterms:created xsi:type="dcterms:W3CDTF">2023-02-19T16:23:09Z</dcterms:created>
  <dcterms:modified xsi:type="dcterms:W3CDTF">2023-02-22T05:27:21Z</dcterms:modified>
</cp:coreProperties>
</file>